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67" r:id="rId2"/>
    <p:sldId id="256" r:id="rId3"/>
    <p:sldId id="268" r:id="rId4"/>
    <p:sldId id="269" r:id="rId5"/>
    <p:sldId id="265" r:id="rId6"/>
    <p:sldId id="257" r:id="rId7"/>
    <p:sldId id="258" r:id="rId8"/>
    <p:sldId id="259" r:id="rId9"/>
    <p:sldId id="260" r:id="rId10"/>
    <p:sldId id="261" r:id="rId11"/>
    <p:sldId id="262" r:id="rId12"/>
    <p:sldId id="263" r:id="rId13"/>
    <p:sldId id="264"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EDAF3-8FAC-457D-9834-9D72AE8BDA70}" v="2" dt="2026-07-24T11:35:30.4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6" d="100"/>
          <a:sy n="156" d="100"/>
        </p:scale>
        <p:origin x="456"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813C0-6097-7250-8254-45422C6A42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A3E6E0C-AD51-27B3-55A1-4AF916B765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BCBDD0-0323-316F-EF63-9353E37DC379}"/>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1336DD92-D172-D370-ECA1-AD37E4E657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02D75A-3AE7-0AF1-EB3D-A906C98E1DE8}"/>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8957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C65FE-2AC5-3F34-BCD6-3BEB14A952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2F65CB-7B90-A046-D7A3-640BBD7251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1F8CA6-6D9C-6393-4236-0644F1081A18}"/>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68BFE341-2EA3-8743-43AD-1358D57DEB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8E2567-3413-8DC1-706A-531B58E34E06}"/>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4054312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779D63-6954-924A-7D48-DAC35E02C6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E57969-512A-DC67-2AE8-1200DCAE74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D7E637-90F2-1EFF-54C6-A6234F2AAEED}"/>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B6E98368-8D6B-7F78-E9D6-89D79E5C0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6346A4-FF37-21E5-7295-8EE65F7D1578}"/>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88222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9B506-4AB0-A0ED-18A8-5B71A2F874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659010-E0A6-8ADE-5B56-65EA176A11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8477F0-994B-BBC0-B93B-6799B7BF3F1F}"/>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1E005EA2-E7B7-832B-596C-5C0C4F501E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E97C20-5EAE-2E0B-9886-D4BE8A577CC7}"/>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312602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54B8-4179-336C-611A-B4F782E684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CF09DC-54AE-4014-6F6E-0603F45D32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9FF86-E9A4-08CF-DAD4-A093D2E59348}"/>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0DCE2CB6-399D-DCC5-46BD-1075759C07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15DFA3-11CE-750A-56C1-0B106F8A4C84}"/>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76090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9FC5-87A3-B636-042B-619D4D1F44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502620F-6C7C-BD2E-EE3F-B4FD245544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F9F0902-4236-B975-9558-087DEE8C39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CE4D022-F8A7-370F-C919-27D09C87D4CE}"/>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6" name="Footer Placeholder 5">
            <a:extLst>
              <a:ext uri="{FF2B5EF4-FFF2-40B4-BE49-F238E27FC236}">
                <a16:creationId xmlns:a16="http://schemas.microsoft.com/office/drawing/2014/main" id="{547FF865-CC3C-5086-5BB5-3BA91BCF4E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120CD7-4994-33F6-1EC6-3FAFD2558F10}"/>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169108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67971-D2FE-BAE8-E252-B9E37DAFDA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A1702C-7F22-0616-8EE4-CAC0E43ED7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27634E-4566-EBB2-9BCD-1C27353550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4AD660A-2EEA-2479-9A14-439AC6C4E7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DEDDAF-4CC7-AB8B-3ECE-E443F374AD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7162CC-ED1B-782C-F5C2-E963AC989E75}"/>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8" name="Footer Placeholder 7">
            <a:extLst>
              <a:ext uri="{FF2B5EF4-FFF2-40B4-BE49-F238E27FC236}">
                <a16:creationId xmlns:a16="http://schemas.microsoft.com/office/drawing/2014/main" id="{AEE04AB4-5470-447A-252D-6A090C2B021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6679A2-AB54-C665-F75B-FED7122FAC30}"/>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1804907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A6106-C88C-DE6B-CE2C-A59FE2FF96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9BF19D2-8E09-3A4C-4AF1-40F05D9292E3}"/>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4" name="Footer Placeholder 3">
            <a:extLst>
              <a:ext uri="{FF2B5EF4-FFF2-40B4-BE49-F238E27FC236}">
                <a16:creationId xmlns:a16="http://schemas.microsoft.com/office/drawing/2014/main" id="{AFE0A738-BA39-122B-F405-6633B13941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3C62F18-F881-88EF-3954-BE430F87AD28}"/>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1553327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0A5505-E371-30AD-4954-48F5EE1C1CB4}"/>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3" name="Footer Placeholder 2">
            <a:extLst>
              <a:ext uri="{FF2B5EF4-FFF2-40B4-BE49-F238E27FC236}">
                <a16:creationId xmlns:a16="http://schemas.microsoft.com/office/drawing/2014/main" id="{A931884E-AD7A-80F5-20AE-85B9B2AF686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604C587-1C87-26E8-945B-EC297F0E8FB3}"/>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90244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82994-98E8-B65C-95DF-723F9CD2DA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7A6D88-7A78-1823-3B4D-FD8C4C0AA8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3FFF7DF-6913-E0C7-A746-848A9171B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57371F-8DA4-CB07-4753-7C0B5DDAFB03}"/>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6" name="Footer Placeholder 5">
            <a:extLst>
              <a:ext uri="{FF2B5EF4-FFF2-40B4-BE49-F238E27FC236}">
                <a16:creationId xmlns:a16="http://schemas.microsoft.com/office/drawing/2014/main" id="{7A7D7229-C4C6-DF7E-6F6F-BBEE1264FE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AC22CB-C3EC-999A-0549-6A24016A30C7}"/>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1121321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B3C1F-15A6-1B8D-E901-665F92CA7A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147BCF4-2A9C-826D-E195-4205B4D560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C0D63A-F1AE-6481-637A-357431E832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C45C05-08DC-158E-17E6-B658C7605561}"/>
              </a:ext>
            </a:extLst>
          </p:cNvPr>
          <p:cNvSpPr>
            <a:spLocks noGrp="1"/>
          </p:cNvSpPr>
          <p:nvPr>
            <p:ph type="dt" sz="half" idx="10"/>
          </p:nvPr>
        </p:nvSpPr>
        <p:spPr/>
        <p:txBody>
          <a:bodyPr/>
          <a:lstStyle/>
          <a:p>
            <a:fld id="{850A25CF-C2F1-457A-AADC-D5810B2D534A}" type="datetimeFigureOut">
              <a:rPr lang="en-GB" smtClean="0"/>
              <a:t>24/07/2026</a:t>
            </a:fld>
            <a:endParaRPr lang="en-GB"/>
          </a:p>
        </p:txBody>
      </p:sp>
      <p:sp>
        <p:nvSpPr>
          <p:cNvPr id="6" name="Footer Placeholder 5">
            <a:extLst>
              <a:ext uri="{FF2B5EF4-FFF2-40B4-BE49-F238E27FC236}">
                <a16:creationId xmlns:a16="http://schemas.microsoft.com/office/drawing/2014/main" id="{2A955634-10B3-3AF8-E271-D546AA9253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94DC87-5412-1756-176D-87CBD4C90D60}"/>
              </a:ext>
            </a:extLst>
          </p:cNvPr>
          <p:cNvSpPr>
            <a:spLocks noGrp="1"/>
          </p:cNvSpPr>
          <p:nvPr>
            <p:ph type="sldNum" sz="quarter" idx="12"/>
          </p:nvPr>
        </p:nvSpPr>
        <p:spPr/>
        <p:txBody>
          <a:bodyPr/>
          <a:lstStyle/>
          <a:p>
            <a:fld id="{9950DBD4-302B-4BFB-938A-58361D44BB8F}" type="slidenum">
              <a:rPr lang="en-GB" smtClean="0"/>
              <a:t>‹#›</a:t>
            </a:fld>
            <a:endParaRPr lang="en-GB"/>
          </a:p>
        </p:txBody>
      </p:sp>
    </p:spTree>
    <p:extLst>
      <p:ext uri="{BB962C8B-B14F-4D97-AF65-F5344CB8AC3E}">
        <p14:creationId xmlns:p14="http://schemas.microsoft.com/office/powerpoint/2010/main" val="1475952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A1E326-1D38-9595-055D-2EBC16CE0A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44A47E-2ABC-1890-8A33-2CFD98EF50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C8E7A8-DB75-51D1-F990-19D7604446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0A25CF-C2F1-457A-AADC-D5810B2D534A}" type="datetimeFigureOut">
              <a:rPr lang="en-GB" smtClean="0"/>
              <a:t>24/07/2026</a:t>
            </a:fld>
            <a:endParaRPr lang="en-GB"/>
          </a:p>
        </p:txBody>
      </p:sp>
      <p:sp>
        <p:nvSpPr>
          <p:cNvPr id="5" name="Footer Placeholder 4">
            <a:extLst>
              <a:ext uri="{FF2B5EF4-FFF2-40B4-BE49-F238E27FC236}">
                <a16:creationId xmlns:a16="http://schemas.microsoft.com/office/drawing/2014/main" id="{075BAC2C-31AC-6414-C841-BCCF9C2346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7222BDC-44EE-B65F-CA5E-93DFE9E6AA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950DBD4-302B-4BFB-938A-58361D44BB8F}" type="slidenum">
              <a:rPr lang="en-GB" smtClean="0"/>
              <a:t>‹#›</a:t>
            </a:fld>
            <a:endParaRPr lang="en-GB"/>
          </a:p>
        </p:txBody>
      </p:sp>
    </p:spTree>
    <p:extLst>
      <p:ext uri="{BB962C8B-B14F-4D97-AF65-F5344CB8AC3E}">
        <p14:creationId xmlns:p14="http://schemas.microsoft.com/office/powerpoint/2010/main" val="95786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F7BE150E-C349-62FF-DDDC-4438FE7452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282"/>
            <a:ext cx="12191980" cy="6856718"/>
          </a:xfrm>
          <a:prstGeom prst="rect">
            <a:avLst/>
          </a:prstGeom>
        </p:spPr>
      </p:pic>
    </p:spTree>
    <p:extLst>
      <p:ext uri="{BB962C8B-B14F-4D97-AF65-F5344CB8AC3E}">
        <p14:creationId xmlns:p14="http://schemas.microsoft.com/office/powerpoint/2010/main" val="3112820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6E7A7-9A75-7D73-2F7C-8443B0B99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87028-3F62-6784-E6AB-A9EAE33E45BC}"/>
              </a:ext>
            </a:extLst>
          </p:cNvPr>
          <p:cNvSpPr>
            <a:spLocks noGrp="1"/>
          </p:cNvSpPr>
          <p:nvPr>
            <p:ph type="title"/>
          </p:nvPr>
        </p:nvSpPr>
        <p:spPr/>
        <p:txBody>
          <a:bodyPr/>
          <a:lstStyle/>
          <a:p>
            <a:r>
              <a:rPr lang="en-GB" b="1" i="1" dirty="0"/>
              <a:t>5. The difference that doesn’t make a difference.</a:t>
            </a:r>
            <a:endParaRPr lang="en-GB" dirty="0"/>
          </a:p>
        </p:txBody>
      </p:sp>
      <p:sp>
        <p:nvSpPr>
          <p:cNvPr id="3" name="Content Placeholder 2">
            <a:extLst>
              <a:ext uri="{FF2B5EF4-FFF2-40B4-BE49-F238E27FC236}">
                <a16:creationId xmlns:a16="http://schemas.microsoft.com/office/drawing/2014/main" id="{D996A988-402D-56BD-7B5F-0C76822B862F}"/>
              </a:ext>
            </a:extLst>
          </p:cNvPr>
          <p:cNvSpPr>
            <a:spLocks noGrp="1"/>
          </p:cNvSpPr>
          <p:nvPr>
            <p:ph idx="1"/>
          </p:nvPr>
        </p:nvSpPr>
        <p:spPr/>
        <p:txBody>
          <a:bodyPr/>
          <a:lstStyle/>
          <a:p>
            <a:pPr marL="0" indent="0">
              <a:buNone/>
            </a:pPr>
            <a:r>
              <a:rPr lang="en-GB" dirty="0"/>
              <a:t>While we criticise the medical model, we still too often pursue individual approaches, such as CBT, which position wider socio-political and economic issues as individual faults. Asking people to think their way out of societal problems. Through privileging reductionist, manualized approaches, e.g. NHS England IAPT (</a:t>
            </a:r>
            <a:r>
              <a:rPr lang="en-GB" dirty="0" err="1"/>
              <a:t>TTAD</a:t>
            </a:r>
            <a:r>
              <a:rPr lang="en-GB" dirty="0"/>
              <a:t>), or via talking therapies in structures such as job centres, both us and the people we support can be subjected to moral harm.</a:t>
            </a:r>
          </a:p>
          <a:p>
            <a:pPr marL="0" indent="0">
              <a:buNone/>
            </a:pPr>
            <a:endParaRPr lang="en-GB" dirty="0"/>
          </a:p>
        </p:txBody>
      </p:sp>
    </p:spTree>
    <p:extLst>
      <p:ext uri="{BB962C8B-B14F-4D97-AF65-F5344CB8AC3E}">
        <p14:creationId xmlns:p14="http://schemas.microsoft.com/office/powerpoint/2010/main" val="57672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66FD8-8BA7-BF6D-C467-9256EC9553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C016F-644B-8F54-AD2E-FAEB30542AAE}"/>
              </a:ext>
            </a:extLst>
          </p:cNvPr>
          <p:cNvSpPr>
            <a:spLocks noGrp="1"/>
          </p:cNvSpPr>
          <p:nvPr>
            <p:ph type="title"/>
          </p:nvPr>
        </p:nvSpPr>
        <p:spPr/>
        <p:txBody>
          <a:bodyPr/>
          <a:lstStyle/>
          <a:p>
            <a:r>
              <a:rPr lang="en-GB" b="1" i="1" dirty="0"/>
              <a:t>6. None of this is new.</a:t>
            </a:r>
            <a:endParaRPr lang="en-GB" dirty="0"/>
          </a:p>
        </p:txBody>
      </p:sp>
      <p:sp>
        <p:nvSpPr>
          <p:cNvPr id="3" name="Content Placeholder 2">
            <a:extLst>
              <a:ext uri="{FF2B5EF4-FFF2-40B4-BE49-F238E27FC236}">
                <a16:creationId xmlns:a16="http://schemas.microsoft.com/office/drawing/2014/main" id="{8BA9FD94-4CEE-7353-7E25-4BAF37A2BED2}"/>
              </a:ext>
            </a:extLst>
          </p:cNvPr>
          <p:cNvSpPr>
            <a:spLocks noGrp="1"/>
          </p:cNvSpPr>
          <p:nvPr>
            <p:ph idx="1"/>
          </p:nvPr>
        </p:nvSpPr>
        <p:spPr/>
        <p:txBody>
          <a:bodyPr/>
          <a:lstStyle/>
          <a:p>
            <a:pPr marL="0" indent="0">
              <a:buNone/>
            </a:pPr>
            <a:r>
              <a:rPr lang="en-GB" dirty="0"/>
              <a:t>Back as far as 1950, Raimy defined therapy as an: </a:t>
            </a:r>
            <a:r>
              <a:rPr lang="en-GB" i="1" dirty="0"/>
              <a:t>“unidentified technique applied to unspecified problems with unpredictable outcomes …for which long and rigorous training is required!”</a:t>
            </a:r>
            <a:r>
              <a:rPr lang="en-GB" dirty="0"/>
              <a:t> (p.3). What are we actually experts in? Are we emperors wearing new clothes?</a:t>
            </a:r>
          </a:p>
        </p:txBody>
      </p:sp>
    </p:spTree>
    <p:extLst>
      <p:ext uri="{BB962C8B-B14F-4D97-AF65-F5344CB8AC3E}">
        <p14:creationId xmlns:p14="http://schemas.microsoft.com/office/powerpoint/2010/main" val="3789499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D9813-0576-C685-467B-CA71A0A30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DBD6F-CF5A-9952-DE29-6698B28D7483}"/>
              </a:ext>
            </a:extLst>
          </p:cNvPr>
          <p:cNvSpPr>
            <a:spLocks noGrp="1"/>
          </p:cNvSpPr>
          <p:nvPr>
            <p:ph type="title"/>
          </p:nvPr>
        </p:nvSpPr>
        <p:spPr/>
        <p:txBody>
          <a:bodyPr/>
          <a:lstStyle/>
          <a:p>
            <a:r>
              <a:rPr lang="en-GB" b="1" i="1" dirty="0"/>
              <a:t>7. Working today.</a:t>
            </a:r>
            <a:endParaRPr lang="en-GB" dirty="0"/>
          </a:p>
        </p:txBody>
      </p:sp>
      <p:sp>
        <p:nvSpPr>
          <p:cNvPr id="3" name="Content Placeholder 2">
            <a:extLst>
              <a:ext uri="{FF2B5EF4-FFF2-40B4-BE49-F238E27FC236}">
                <a16:creationId xmlns:a16="http://schemas.microsoft.com/office/drawing/2014/main" id="{8DA556CA-CEFA-892C-FE2A-593EC6C4A6F7}"/>
              </a:ext>
            </a:extLst>
          </p:cNvPr>
          <p:cNvSpPr>
            <a:spLocks noGrp="1"/>
          </p:cNvSpPr>
          <p:nvPr>
            <p:ph idx="1"/>
          </p:nvPr>
        </p:nvSpPr>
        <p:spPr/>
        <p:txBody>
          <a:bodyPr/>
          <a:lstStyle/>
          <a:p>
            <a:pPr marL="0" indent="0">
              <a:buNone/>
            </a:pPr>
            <a:r>
              <a:rPr lang="en-GB" dirty="0"/>
              <a:t>We witness the trauma of those we work with and the trauma of those working alongside us in chronically under-resourced, unsupported and toxic systems. We can feel: loyal, guilty, insecure, proud, complicit, ashamed, overwhelmed and fraudulent at the same time. It is easy to feel disillusioned. Owning this story is hard, but the alternative is it going unspoken and still silently directing us.</a:t>
            </a:r>
          </a:p>
        </p:txBody>
      </p:sp>
    </p:spTree>
    <p:extLst>
      <p:ext uri="{BB962C8B-B14F-4D97-AF65-F5344CB8AC3E}">
        <p14:creationId xmlns:p14="http://schemas.microsoft.com/office/powerpoint/2010/main" val="2318795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B528-34D4-6E35-C77A-826CFA348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F3ACA-2071-14E1-08DC-ECF776A32A10}"/>
              </a:ext>
            </a:extLst>
          </p:cNvPr>
          <p:cNvSpPr>
            <a:spLocks noGrp="1"/>
          </p:cNvSpPr>
          <p:nvPr>
            <p:ph type="title"/>
          </p:nvPr>
        </p:nvSpPr>
        <p:spPr/>
        <p:txBody>
          <a:bodyPr/>
          <a:lstStyle/>
          <a:p>
            <a:r>
              <a:rPr lang="en-GB" b="1" i="1" dirty="0"/>
              <a:t>8. Daring to organise.</a:t>
            </a:r>
            <a:endParaRPr lang="en-GB" dirty="0"/>
          </a:p>
        </p:txBody>
      </p:sp>
      <p:sp>
        <p:nvSpPr>
          <p:cNvPr id="3" name="Content Placeholder 2">
            <a:extLst>
              <a:ext uri="{FF2B5EF4-FFF2-40B4-BE49-F238E27FC236}">
                <a16:creationId xmlns:a16="http://schemas.microsoft.com/office/drawing/2014/main" id="{18E431E6-C119-D8F9-7DA4-796C68776A80}"/>
              </a:ext>
            </a:extLst>
          </p:cNvPr>
          <p:cNvSpPr>
            <a:spLocks noGrp="1"/>
          </p:cNvSpPr>
          <p:nvPr>
            <p:ph idx="1"/>
          </p:nvPr>
        </p:nvSpPr>
        <p:spPr/>
        <p:txBody>
          <a:bodyPr/>
          <a:lstStyle/>
          <a:p>
            <a:pPr marL="0" indent="0">
              <a:buNone/>
            </a:pPr>
            <a:r>
              <a:rPr lang="en-GB" dirty="0"/>
              <a:t>Change will not come from anywhere else but us. Some colleagues experienced the BPS so negatively they broke away from it, and many others feel it can be passive and risk averse. How do we join together to create, share and live alternatives? More community-embedded, holistic and rights-based ways of working are available. There are seeds of this in many learning disability, older adult and children and young people services. What else would you highlight as positive pathways forward?</a:t>
            </a:r>
          </a:p>
        </p:txBody>
      </p:sp>
    </p:spTree>
    <p:extLst>
      <p:ext uri="{BB962C8B-B14F-4D97-AF65-F5344CB8AC3E}">
        <p14:creationId xmlns:p14="http://schemas.microsoft.com/office/powerpoint/2010/main" val="1158668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263A7-5903-5CAA-F239-8E62C1993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5D0463-10A7-156E-59C2-7E4E4001E115}"/>
              </a:ext>
            </a:extLst>
          </p:cNvPr>
          <p:cNvSpPr>
            <a:spLocks noGrp="1"/>
          </p:cNvSpPr>
          <p:nvPr>
            <p:ph type="title"/>
          </p:nvPr>
        </p:nvSpPr>
        <p:spPr/>
        <p:txBody>
          <a:bodyPr/>
          <a:lstStyle/>
          <a:p>
            <a:r>
              <a:rPr lang="en-GB" b="1" dirty="0"/>
              <a:t>A conversation around eight statements</a:t>
            </a:r>
          </a:p>
        </p:txBody>
      </p:sp>
      <p:sp>
        <p:nvSpPr>
          <p:cNvPr id="4" name="Content Placeholder 3">
            <a:extLst>
              <a:ext uri="{FF2B5EF4-FFF2-40B4-BE49-F238E27FC236}">
                <a16:creationId xmlns:a16="http://schemas.microsoft.com/office/drawing/2014/main" id="{5017624C-5C15-BFFA-60FD-A8A54A1A07F2}"/>
              </a:ext>
            </a:extLst>
          </p:cNvPr>
          <p:cNvSpPr>
            <a:spLocks noGrp="1"/>
          </p:cNvSpPr>
          <p:nvPr>
            <p:ph sz="half" idx="1"/>
          </p:nvPr>
        </p:nvSpPr>
        <p:spPr/>
        <p:txBody>
          <a:bodyPr/>
          <a:lstStyle/>
          <a:p>
            <a:r>
              <a:rPr lang="en-GB" dirty="0"/>
              <a:t>1. The NHS can perpetuate inequality.</a:t>
            </a:r>
          </a:p>
          <a:p>
            <a:r>
              <a:rPr lang="en-GB" dirty="0"/>
              <a:t>2. We draw power and security from this system.</a:t>
            </a:r>
          </a:p>
          <a:p>
            <a:r>
              <a:rPr lang="en-GB" dirty="0"/>
              <a:t>3. Limited / limiting questioning.</a:t>
            </a:r>
          </a:p>
          <a:p>
            <a:r>
              <a:rPr lang="en-GB" dirty="0"/>
              <a:t>4. The mental health diagnostic system lacks scientific validity and causes harm.</a:t>
            </a:r>
          </a:p>
        </p:txBody>
      </p:sp>
      <p:sp>
        <p:nvSpPr>
          <p:cNvPr id="5" name="Content Placeholder 4">
            <a:extLst>
              <a:ext uri="{FF2B5EF4-FFF2-40B4-BE49-F238E27FC236}">
                <a16:creationId xmlns:a16="http://schemas.microsoft.com/office/drawing/2014/main" id="{9F831F0D-56E2-F7B4-0BFC-B0BE229796A6}"/>
              </a:ext>
            </a:extLst>
          </p:cNvPr>
          <p:cNvSpPr>
            <a:spLocks noGrp="1"/>
          </p:cNvSpPr>
          <p:nvPr>
            <p:ph sz="half" idx="2"/>
          </p:nvPr>
        </p:nvSpPr>
        <p:spPr/>
        <p:txBody>
          <a:bodyPr/>
          <a:lstStyle/>
          <a:p>
            <a:r>
              <a:rPr lang="en-GB" dirty="0"/>
              <a:t>5. The difference that doesn’t make a difference.</a:t>
            </a:r>
          </a:p>
          <a:p>
            <a:r>
              <a:rPr lang="en-GB" dirty="0"/>
              <a:t>6. None of this is new.</a:t>
            </a:r>
          </a:p>
          <a:p>
            <a:r>
              <a:rPr lang="en-GB" dirty="0"/>
              <a:t>7. Working today.</a:t>
            </a:r>
          </a:p>
          <a:p>
            <a:r>
              <a:rPr lang="en-GB" dirty="0"/>
              <a:t>8. Daring to organise.</a:t>
            </a:r>
          </a:p>
        </p:txBody>
      </p:sp>
    </p:spTree>
    <p:extLst>
      <p:ext uri="{BB962C8B-B14F-4D97-AF65-F5344CB8AC3E}">
        <p14:creationId xmlns:p14="http://schemas.microsoft.com/office/powerpoint/2010/main" val="400953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0080EB-FEEA-0C1A-ADC6-8364BA843B22}"/>
              </a:ext>
            </a:extLst>
          </p:cNvPr>
          <p:cNvPicPr>
            <a:picLocks noChangeAspect="1"/>
          </p:cNvPicPr>
          <p:nvPr/>
        </p:nvPicPr>
        <p:blipFill>
          <a:blip r:embed="rId2">
            <a:alphaModFix amt="50000"/>
          </a:blip>
          <a:srcRect t="9275" b="6455"/>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BDE8CEBB-71A9-5D11-DFEB-7D2FDAF1D160}"/>
              </a:ext>
            </a:extLst>
          </p:cNvPr>
          <p:cNvSpPr>
            <a:spLocks noGrp="1"/>
          </p:cNvSpPr>
          <p:nvPr>
            <p:ph type="ctrTitle"/>
          </p:nvPr>
        </p:nvSpPr>
        <p:spPr>
          <a:xfrm>
            <a:off x="1524000" y="1122362"/>
            <a:ext cx="9144000" cy="2900518"/>
          </a:xfrm>
        </p:spPr>
        <p:txBody>
          <a:bodyPr>
            <a:normAutofit/>
          </a:bodyPr>
          <a:lstStyle/>
          <a:p>
            <a:r>
              <a:rPr lang="en-GB" sz="5100" b="1">
                <a:solidFill>
                  <a:srgbClr val="FFFFFF"/>
                </a:solidFill>
              </a:rPr>
              <a:t>A conversation with ourselves</a:t>
            </a:r>
            <a:r>
              <a:rPr lang="en-GB" sz="5100">
                <a:solidFill>
                  <a:srgbClr val="FFFFFF"/>
                </a:solidFill>
              </a:rPr>
              <a:t>: </a:t>
            </a:r>
            <a:r>
              <a:rPr lang="en-GB" sz="5100" i="1">
                <a:solidFill>
                  <a:srgbClr val="FFFFFF"/>
                </a:solidFill>
              </a:rPr>
              <a:t>Reflecting on our professions,</a:t>
            </a:r>
            <a:br>
              <a:rPr lang="en-GB" sz="5100" i="1">
                <a:solidFill>
                  <a:srgbClr val="FFFFFF"/>
                </a:solidFill>
              </a:rPr>
            </a:br>
            <a:r>
              <a:rPr lang="en-GB" sz="5100" i="1">
                <a:solidFill>
                  <a:srgbClr val="FFFFFF"/>
                </a:solidFill>
              </a:rPr>
              <a:t> the systems we work in</a:t>
            </a:r>
            <a:br>
              <a:rPr lang="en-GB" sz="5100" i="1">
                <a:solidFill>
                  <a:srgbClr val="FFFFFF"/>
                </a:solidFill>
              </a:rPr>
            </a:br>
            <a:r>
              <a:rPr lang="en-GB" sz="5100" i="1">
                <a:solidFill>
                  <a:srgbClr val="FFFFFF"/>
                </a:solidFill>
              </a:rPr>
              <a:t>and our roles within it</a:t>
            </a:r>
          </a:p>
        </p:txBody>
      </p:sp>
    </p:spTree>
    <p:extLst>
      <p:ext uri="{BB962C8B-B14F-4D97-AF65-F5344CB8AC3E}">
        <p14:creationId xmlns:p14="http://schemas.microsoft.com/office/powerpoint/2010/main" val="102439986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E445-1425-9EC6-DFB8-E5F721BC6957}"/>
              </a:ext>
            </a:extLst>
          </p:cNvPr>
          <p:cNvSpPr>
            <a:spLocks noGrp="1"/>
          </p:cNvSpPr>
          <p:nvPr>
            <p:ph type="title"/>
          </p:nvPr>
        </p:nvSpPr>
        <p:spPr/>
        <p:txBody>
          <a:bodyPr/>
          <a:lstStyle/>
          <a:p>
            <a:r>
              <a:rPr lang="en-GB" b="1" dirty="0"/>
              <a:t>Background (1 of 2)</a:t>
            </a:r>
          </a:p>
        </p:txBody>
      </p:sp>
      <p:sp>
        <p:nvSpPr>
          <p:cNvPr id="3" name="Content Placeholder 2">
            <a:extLst>
              <a:ext uri="{FF2B5EF4-FFF2-40B4-BE49-F238E27FC236}">
                <a16:creationId xmlns:a16="http://schemas.microsoft.com/office/drawing/2014/main" id="{3DA69E2C-D280-A654-77B4-B3318F12D029}"/>
              </a:ext>
            </a:extLst>
          </p:cNvPr>
          <p:cNvSpPr>
            <a:spLocks noGrp="1"/>
          </p:cNvSpPr>
          <p:nvPr>
            <p:ph idx="1"/>
          </p:nvPr>
        </p:nvSpPr>
        <p:spPr/>
        <p:txBody>
          <a:bodyPr/>
          <a:lstStyle/>
          <a:p>
            <a:r>
              <a:rPr lang="en-GB" dirty="0"/>
              <a:t>First presented at the 8th Community Psychology Festival, Newport (Wales), October 2024</a:t>
            </a:r>
            <a:br>
              <a:rPr lang="en-GB" dirty="0"/>
            </a:br>
            <a:endParaRPr lang="en-GB" sz="400" dirty="0"/>
          </a:p>
          <a:p>
            <a:r>
              <a:rPr lang="en-GB" dirty="0"/>
              <a:t>Published in Clinical Psychology Forum (March 2026), with extended annotated reference section</a:t>
            </a:r>
            <a:br>
              <a:rPr lang="en-GB" dirty="0"/>
            </a:br>
            <a:endParaRPr lang="en-GB" sz="400" dirty="0"/>
          </a:p>
          <a:p>
            <a:r>
              <a:rPr lang="en-GB" dirty="0"/>
              <a:t>Draws together reflections for practitioner psychologists working within UK health systems</a:t>
            </a:r>
            <a:br>
              <a:rPr lang="en-GB" dirty="0"/>
            </a:br>
            <a:endParaRPr lang="en-GB" sz="400" dirty="0"/>
          </a:p>
          <a:p>
            <a:r>
              <a:rPr lang="en-GB" dirty="0"/>
              <a:t>Offers a starting point for discussion / an accessible foundation to critical debates</a:t>
            </a:r>
          </a:p>
        </p:txBody>
      </p:sp>
    </p:spTree>
    <p:extLst>
      <p:ext uri="{BB962C8B-B14F-4D97-AF65-F5344CB8AC3E}">
        <p14:creationId xmlns:p14="http://schemas.microsoft.com/office/powerpoint/2010/main" val="2321315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8E75E-51D7-18E2-7ED6-8ED322460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80EDE-57F9-89C9-0868-66D2B45A3970}"/>
              </a:ext>
            </a:extLst>
          </p:cNvPr>
          <p:cNvSpPr>
            <a:spLocks noGrp="1"/>
          </p:cNvSpPr>
          <p:nvPr>
            <p:ph type="title"/>
          </p:nvPr>
        </p:nvSpPr>
        <p:spPr/>
        <p:txBody>
          <a:bodyPr/>
          <a:lstStyle/>
          <a:p>
            <a:r>
              <a:rPr lang="en-GB" b="1" dirty="0"/>
              <a:t>Background (2 of 2)</a:t>
            </a:r>
          </a:p>
        </p:txBody>
      </p:sp>
      <p:sp>
        <p:nvSpPr>
          <p:cNvPr id="3" name="Content Placeholder 2">
            <a:extLst>
              <a:ext uri="{FF2B5EF4-FFF2-40B4-BE49-F238E27FC236}">
                <a16:creationId xmlns:a16="http://schemas.microsoft.com/office/drawing/2014/main" id="{26DAC5BB-F097-FCA6-2831-931C2E91BBCA}"/>
              </a:ext>
            </a:extLst>
          </p:cNvPr>
          <p:cNvSpPr>
            <a:spLocks noGrp="1"/>
          </p:cNvSpPr>
          <p:nvPr>
            <p:ph idx="1"/>
          </p:nvPr>
        </p:nvSpPr>
        <p:spPr/>
        <p:txBody>
          <a:bodyPr/>
          <a:lstStyle/>
          <a:p>
            <a:r>
              <a:rPr lang="en-GB" dirty="0"/>
              <a:t>Adopts a </a:t>
            </a:r>
            <a:r>
              <a:rPr lang="en-GB" i="1" dirty="0"/>
              <a:t>“both-and”</a:t>
            </a:r>
            <a:r>
              <a:rPr lang="en-GB" dirty="0"/>
              <a:t> perspective, recognising that apparently contradictory ideas can both hold value</a:t>
            </a:r>
            <a:br>
              <a:rPr lang="en-GB" dirty="0"/>
            </a:br>
            <a:endParaRPr lang="en-GB" sz="400" dirty="0"/>
          </a:p>
          <a:p>
            <a:r>
              <a:rPr lang="en-GB" dirty="0"/>
              <a:t>Acknowledges that some content may be uncomfortable but recognising current realities may be part of moving forward</a:t>
            </a:r>
          </a:p>
          <a:p>
            <a:endParaRPr lang="en-GB" sz="400" dirty="0"/>
          </a:p>
          <a:p>
            <a:r>
              <a:rPr lang="en-GB" dirty="0"/>
              <a:t>Treats the statements as an evolving list that should be extended, edited and remixed</a:t>
            </a:r>
          </a:p>
          <a:p>
            <a:endParaRPr lang="en-GB" sz="400" dirty="0"/>
          </a:p>
          <a:p>
            <a:r>
              <a:rPr lang="en-GB" dirty="0"/>
              <a:t>Agreement, disagreement and challenge is welcome</a:t>
            </a:r>
          </a:p>
        </p:txBody>
      </p:sp>
    </p:spTree>
    <p:extLst>
      <p:ext uri="{BB962C8B-B14F-4D97-AF65-F5344CB8AC3E}">
        <p14:creationId xmlns:p14="http://schemas.microsoft.com/office/powerpoint/2010/main" val="2625421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D030-5ACC-7D98-24AB-AA3EFE55DC5E}"/>
              </a:ext>
            </a:extLst>
          </p:cNvPr>
          <p:cNvSpPr>
            <a:spLocks noGrp="1"/>
          </p:cNvSpPr>
          <p:nvPr>
            <p:ph type="title"/>
          </p:nvPr>
        </p:nvSpPr>
        <p:spPr/>
        <p:txBody>
          <a:bodyPr/>
          <a:lstStyle/>
          <a:p>
            <a:r>
              <a:rPr lang="en-GB" b="1" dirty="0"/>
              <a:t>A conversation around eight statements</a:t>
            </a:r>
          </a:p>
        </p:txBody>
      </p:sp>
      <p:sp>
        <p:nvSpPr>
          <p:cNvPr id="4" name="Content Placeholder 3">
            <a:extLst>
              <a:ext uri="{FF2B5EF4-FFF2-40B4-BE49-F238E27FC236}">
                <a16:creationId xmlns:a16="http://schemas.microsoft.com/office/drawing/2014/main" id="{7D1191EF-18B6-4B37-8770-DF322BEFFC9C}"/>
              </a:ext>
            </a:extLst>
          </p:cNvPr>
          <p:cNvSpPr>
            <a:spLocks noGrp="1"/>
          </p:cNvSpPr>
          <p:nvPr>
            <p:ph sz="half" idx="1"/>
          </p:nvPr>
        </p:nvSpPr>
        <p:spPr/>
        <p:txBody>
          <a:bodyPr/>
          <a:lstStyle/>
          <a:p>
            <a:r>
              <a:rPr lang="en-GB" dirty="0"/>
              <a:t>1. The NHS can perpetuate inequality.</a:t>
            </a:r>
          </a:p>
          <a:p>
            <a:r>
              <a:rPr lang="en-GB" dirty="0"/>
              <a:t>2. We draw power and security from this system.</a:t>
            </a:r>
          </a:p>
          <a:p>
            <a:r>
              <a:rPr lang="en-GB" dirty="0"/>
              <a:t>3. Limited / limiting questioning.</a:t>
            </a:r>
          </a:p>
          <a:p>
            <a:r>
              <a:rPr lang="en-GB" dirty="0"/>
              <a:t>4. The mental health diagnostic system lacks scientific validity and causes harm.</a:t>
            </a:r>
          </a:p>
        </p:txBody>
      </p:sp>
      <p:sp>
        <p:nvSpPr>
          <p:cNvPr id="5" name="Content Placeholder 4">
            <a:extLst>
              <a:ext uri="{FF2B5EF4-FFF2-40B4-BE49-F238E27FC236}">
                <a16:creationId xmlns:a16="http://schemas.microsoft.com/office/drawing/2014/main" id="{822C0E92-035E-F098-DC43-E0BD2DEE3DAA}"/>
              </a:ext>
            </a:extLst>
          </p:cNvPr>
          <p:cNvSpPr>
            <a:spLocks noGrp="1"/>
          </p:cNvSpPr>
          <p:nvPr>
            <p:ph sz="half" idx="2"/>
          </p:nvPr>
        </p:nvSpPr>
        <p:spPr/>
        <p:txBody>
          <a:bodyPr/>
          <a:lstStyle/>
          <a:p>
            <a:r>
              <a:rPr lang="en-GB" dirty="0"/>
              <a:t>5. The difference that doesn’t make a difference.</a:t>
            </a:r>
          </a:p>
          <a:p>
            <a:r>
              <a:rPr lang="en-GB" dirty="0"/>
              <a:t>6. None of this is new.</a:t>
            </a:r>
          </a:p>
          <a:p>
            <a:r>
              <a:rPr lang="en-GB" dirty="0"/>
              <a:t>7. Working today.</a:t>
            </a:r>
          </a:p>
          <a:p>
            <a:r>
              <a:rPr lang="en-GB" dirty="0"/>
              <a:t>8. Daring to organise.</a:t>
            </a:r>
          </a:p>
        </p:txBody>
      </p:sp>
    </p:spTree>
    <p:extLst>
      <p:ext uri="{BB962C8B-B14F-4D97-AF65-F5344CB8AC3E}">
        <p14:creationId xmlns:p14="http://schemas.microsoft.com/office/powerpoint/2010/main" val="2187019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91CCF-A6A8-DA73-8C9D-AEDAEB098912}"/>
              </a:ext>
            </a:extLst>
          </p:cNvPr>
          <p:cNvSpPr>
            <a:spLocks noGrp="1"/>
          </p:cNvSpPr>
          <p:nvPr>
            <p:ph type="title"/>
          </p:nvPr>
        </p:nvSpPr>
        <p:spPr/>
        <p:txBody>
          <a:bodyPr/>
          <a:lstStyle/>
          <a:p>
            <a:r>
              <a:rPr lang="en-GB" b="1" i="1" dirty="0"/>
              <a:t>1. The NHS can perpetuate inequality.</a:t>
            </a:r>
            <a:endParaRPr lang="en-GB" dirty="0"/>
          </a:p>
        </p:txBody>
      </p:sp>
      <p:sp>
        <p:nvSpPr>
          <p:cNvPr id="3" name="Content Placeholder 2">
            <a:extLst>
              <a:ext uri="{FF2B5EF4-FFF2-40B4-BE49-F238E27FC236}">
                <a16:creationId xmlns:a16="http://schemas.microsoft.com/office/drawing/2014/main" id="{BD4689F2-7D78-0708-489B-43FF7BE5BF1C}"/>
              </a:ext>
            </a:extLst>
          </p:cNvPr>
          <p:cNvSpPr>
            <a:spLocks noGrp="1"/>
          </p:cNvSpPr>
          <p:nvPr>
            <p:ph idx="1"/>
          </p:nvPr>
        </p:nvSpPr>
        <p:spPr/>
        <p:txBody>
          <a:bodyPr/>
          <a:lstStyle/>
          <a:p>
            <a:pPr marL="0" indent="0">
              <a:buNone/>
            </a:pPr>
            <a:r>
              <a:rPr lang="en-GB" dirty="0"/>
              <a:t>The NHS has always been unequal in terms of power. Respected Welshman, Nye Bevan said that to get the medical consultants to sign up to a public health service: </a:t>
            </a:r>
            <a:r>
              <a:rPr lang="en-GB" i="1" dirty="0"/>
              <a:t>“I had to stuff their mouths with gold”</a:t>
            </a:r>
            <a:r>
              <a:rPr lang="en-GB" dirty="0"/>
              <a:t>.  Even now, there are regular concerns about deference to authority, paternalism and hierarchy, bullying and harassment and a fear of speaking out. Disrupting the status quo can cost you your safety and progression.</a:t>
            </a:r>
          </a:p>
        </p:txBody>
      </p:sp>
    </p:spTree>
    <p:extLst>
      <p:ext uri="{BB962C8B-B14F-4D97-AF65-F5344CB8AC3E}">
        <p14:creationId xmlns:p14="http://schemas.microsoft.com/office/powerpoint/2010/main" val="924938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F779B-D5EF-FE37-564D-B6988D0617CF}"/>
              </a:ext>
            </a:extLst>
          </p:cNvPr>
          <p:cNvSpPr>
            <a:spLocks noGrp="1"/>
          </p:cNvSpPr>
          <p:nvPr>
            <p:ph type="title"/>
          </p:nvPr>
        </p:nvSpPr>
        <p:spPr/>
        <p:txBody>
          <a:bodyPr/>
          <a:lstStyle/>
          <a:p>
            <a:r>
              <a:rPr lang="en-GB" b="1" i="1" dirty="0"/>
              <a:t>2.</a:t>
            </a:r>
            <a:r>
              <a:rPr lang="en-GB" i="1" dirty="0"/>
              <a:t> </a:t>
            </a:r>
            <a:r>
              <a:rPr lang="en-GB" b="1" i="1" dirty="0"/>
              <a:t>We draw power and security from this system.</a:t>
            </a:r>
            <a:endParaRPr lang="en-GB" dirty="0"/>
          </a:p>
        </p:txBody>
      </p:sp>
      <p:sp>
        <p:nvSpPr>
          <p:cNvPr id="3" name="Content Placeholder 2">
            <a:extLst>
              <a:ext uri="{FF2B5EF4-FFF2-40B4-BE49-F238E27FC236}">
                <a16:creationId xmlns:a16="http://schemas.microsoft.com/office/drawing/2014/main" id="{F4CDB8D7-B920-9D67-BB9F-E1B535F49D0A}"/>
              </a:ext>
            </a:extLst>
          </p:cNvPr>
          <p:cNvSpPr>
            <a:spLocks noGrp="1"/>
          </p:cNvSpPr>
          <p:nvPr>
            <p:ph idx="1"/>
          </p:nvPr>
        </p:nvSpPr>
        <p:spPr/>
        <p:txBody>
          <a:bodyPr/>
          <a:lstStyle/>
          <a:p>
            <a:pPr marL="0" indent="0">
              <a:buNone/>
            </a:pPr>
            <a:r>
              <a:rPr lang="en-GB" dirty="0"/>
              <a:t>The same NHS system gives us qualifications and titles with high social value. These titles provide us with internal and external status. We also get a good salary and pension. A job for life and a progression path.</a:t>
            </a:r>
          </a:p>
          <a:p>
            <a:pPr marL="0" indent="0">
              <a:buNone/>
            </a:pPr>
            <a:endParaRPr lang="en-GB" dirty="0"/>
          </a:p>
        </p:txBody>
      </p:sp>
    </p:spTree>
    <p:extLst>
      <p:ext uri="{BB962C8B-B14F-4D97-AF65-F5344CB8AC3E}">
        <p14:creationId xmlns:p14="http://schemas.microsoft.com/office/powerpoint/2010/main" val="399860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B6E5C-3967-9009-1248-E301E8CA039E}"/>
              </a:ext>
            </a:extLst>
          </p:cNvPr>
          <p:cNvSpPr>
            <a:spLocks noGrp="1"/>
          </p:cNvSpPr>
          <p:nvPr>
            <p:ph type="title"/>
          </p:nvPr>
        </p:nvSpPr>
        <p:spPr/>
        <p:txBody>
          <a:bodyPr/>
          <a:lstStyle/>
          <a:p>
            <a:r>
              <a:rPr lang="en-GB" b="1" i="1" dirty="0"/>
              <a:t>3. Limited / limiting questioning.</a:t>
            </a:r>
            <a:endParaRPr lang="en-GB" dirty="0"/>
          </a:p>
        </p:txBody>
      </p:sp>
      <p:sp>
        <p:nvSpPr>
          <p:cNvPr id="3" name="Content Placeholder 2">
            <a:extLst>
              <a:ext uri="{FF2B5EF4-FFF2-40B4-BE49-F238E27FC236}">
                <a16:creationId xmlns:a16="http://schemas.microsoft.com/office/drawing/2014/main" id="{CA640809-ACA4-9DA5-DC1E-A384B438B89F}"/>
              </a:ext>
            </a:extLst>
          </p:cNvPr>
          <p:cNvSpPr>
            <a:spLocks noGrp="1"/>
          </p:cNvSpPr>
          <p:nvPr>
            <p:ph idx="1"/>
          </p:nvPr>
        </p:nvSpPr>
        <p:spPr/>
        <p:txBody>
          <a:bodyPr/>
          <a:lstStyle/>
          <a:p>
            <a:pPr marL="0" indent="0">
              <a:buNone/>
            </a:pPr>
            <a:r>
              <a:rPr lang="en-GB" dirty="0"/>
              <a:t>We are highly selected for generalist training. The many hoops we have to jump through may also mean that we are carefully selected to both conform and fawn. While we use Socratic questioning in our direct work, it is often only permitted within safe limits when exploring our wider profession. While some difference is welcomed, deep questioning of ourselves and our role can be seen as threatening and risks shaking “professional integrity”. This can lead to a monoculture that makes it incredibly hard for people with difference to exist within it.</a:t>
            </a:r>
          </a:p>
        </p:txBody>
      </p:sp>
    </p:spTree>
    <p:extLst>
      <p:ext uri="{BB962C8B-B14F-4D97-AF65-F5344CB8AC3E}">
        <p14:creationId xmlns:p14="http://schemas.microsoft.com/office/powerpoint/2010/main" val="525037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A1F4-850B-A5DC-CDDB-90EE89CF42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4F2C9-B1B1-F0B6-E1F9-031B5BBD98AC}"/>
              </a:ext>
            </a:extLst>
          </p:cNvPr>
          <p:cNvSpPr>
            <a:spLocks noGrp="1"/>
          </p:cNvSpPr>
          <p:nvPr>
            <p:ph type="title"/>
          </p:nvPr>
        </p:nvSpPr>
        <p:spPr/>
        <p:txBody>
          <a:bodyPr/>
          <a:lstStyle/>
          <a:p>
            <a:r>
              <a:rPr lang="en-GB" b="1" i="1" dirty="0"/>
              <a:t>4. The mental health diagnostic system lacks scientific validity and causes harm.</a:t>
            </a:r>
            <a:endParaRPr lang="en-GB" dirty="0"/>
          </a:p>
        </p:txBody>
      </p:sp>
      <p:sp>
        <p:nvSpPr>
          <p:cNvPr id="3" name="Content Placeholder 2">
            <a:extLst>
              <a:ext uri="{FF2B5EF4-FFF2-40B4-BE49-F238E27FC236}">
                <a16:creationId xmlns:a16="http://schemas.microsoft.com/office/drawing/2014/main" id="{63F0C475-7567-EB0B-EE5D-101A2F46A311}"/>
              </a:ext>
            </a:extLst>
          </p:cNvPr>
          <p:cNvSpPr>
            <a:spLocks noGrp="1"/>
          </p:cNvSpPr>
          <p:nvPr>
            <p:ph idx="1"/>
          </p:nvPr>
        </p:nvSpPr>
        <p:spPr/>
        <p:txBody>
          <a:bodyPr/>
          <a:lstStyle/>
          <a:p>
            <a:pPr marL="0" indent="0">
              <a:buNone/>
            </a:pPr>
            <a:r>
              <a:rPr lang="en-GB" dirty="0"/>
              <a:t>We know the dominant way of thinking about our ‘mental health’ and the DSM/ICD has always been based on the subjective dominant moral values of the time. This continues to play out today. The WHO and the UN have both commented on the human rights abuses embedded into mental health legislation and model of care, this is even true in the UK.</a:t>
            </a:r>
          </a:p>
          <a:p>
            <a:endParaRPr lang="en-GB" dirty="0"/>
          </a:p>
        </p:txBody>
      </p:sp>
    </p:spTree>
    <p:extLst>
      <p:ext uri="{BB962C8B-B14F-4D97-AF65-F5344CB8AC3E}">
        <p14:creationId xmlns:p14="http://schemas.microsoft.com/office/powerpoint/2010/main" val="3648677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c7fd77c-bf1b-4511-8a0d-ca095442aa9f}" enabled="1" method="Privileged" siteId="{07ef1208-413c-4b5e-9cdd-64ef305754f0}" removed="0"/>
</clbl:labelList>
</file>

<file path=docProps/app.xml><?xml version="1.0" encoding="utf-8"?>
<Properties xmlns="http://schemas.openxmlformats.org/officeDocument/2006/extended-properties" xmlns:vt="http://schemas.openxmlformats.org/officeDocument/2006/docPropsVTypes">
  <TotalTime>0</TotalTime>
  <Words>954</Words>
  <Application>Microsoft Office PowerPoint</Application>
  <PresentationFormat>Widescreen</PresentationFormat>
  <Paragraphs>47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Aptos Display</vt:lpstr>
      <vt:lpstr>Arial</vt:lpstr>
      <vt:lpstr>Office Theme</vt:lpstr>
      <vt:lpstr>PowerPoint Presentation</vt:lpstr>
      <vt:lpstr>A conversation with ourselves: Reflecting on our professions,  the systems we work in and our roles within it</vt:lpstr>
      <vt:lpstr>Background (1 of 2)</vt:lpstr>
      <vt:lpstr>Background (2 of 2)</vt:lpstr>
      <vt:lpstr>A conversation around eight statements</vt:lpstr>
      <vt:lpstr>1. The NHS can perpetuate inequality.</vt:lpstr>
      <vt:lpstr>2. We draw power and security from this system.</vt:lpstr>
      <vt:lpstr>3. Limited / limiting questioning.</vt:lpstr>
      <vt:lpstr>4. The mental health diagnostic system lacks scientific validity and causes harm.</vt:lpstr>
      <vt:lpstr>5. The difference that doesn’t make a difference.</vt:lpstr>
      <vt:lpstr>6. None of this is new.</vt:lpstr>
      <vt:lpstr>7. Working today.</vt:lpstr>
      <vt:lpstr>8. Daring to organise.</vt:lpstr>
      <vt:lpstr>A conversation around eight statements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2026-07-24T11:35:30Z</dcterms:created>
  <dcterms:modified xsi:type="dcterms:W3CDTF">2026-07-24T11:35:36Z</dcterms:modified>
</cp:coreProperties>
</file>